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257" r:id="rId2"/>
    <p:sldId id="260" r:id="rId3"/>
    <p:sldId id="265" r:id="rId4"/>
    <p:sldId id="272" r:id="rId5"/>
    <p:sldId id="266" r:id="rId6"/>
    <p:sldId id="267" r:id="rId7"/>
    <p:sldId id="270" r:id="rId8"/>
    <p:sldId id="259" r:id="rId9"/>
    <p:sldId id="261" r:id="rId10"/>
    <p:sldId id="278" r:id="rId11"/>
    <p:sldId id="258" r:id="rId12"/>
    <p:sldId id="268" r:id="rId13"/>
    <p:sldId id="269" r:id="rId14"/>
    <p:sldId id="275" r:id="rId15"/>
    <p:sldId id="273" r:id="rId16"/>
    <p:sldId id="276" r:id="rId17"/>
    <p:sldId id="262" r:id="rId18"/>
    <p:sldId id="271" r:id="rId19"/>
    <p:sldId id="26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0B1F8"/>
    <a:srgbClr val="5BA5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3" d="100"/>
          <a:sy n="73" d="100"/>
        </p:scale>
        <p:origin x="582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_____Microsoft_Excel.xlsx"/></Relationships>
</file>

<file path=ppt/charts/chart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Лист1!$A$2:$A$77</cx:f>
        <cx:lvl ptCount="76" formatCode="Основной">
          <cx:pt idx="0">1</cx:pt>
          <cx:pt idx="1">3</cx:pt>
          <cx:pt idx="2">3</cx:pt>
          <cx:pt idx="3">3</cx:pt>
          <cx:pt idx="4">5</cx:pt>
          <cx:pt idx="5">6</cx:pt>
          <cx:pt idx="6">6</cx:pt>
          <cx:pt idx="7">6</cx:pt>
          <cx:pt idx="8">7</cx:pt>
          <cx:pt idx="9">8</cx:pt>
          <cx:pt idx="10">8</cx:pt>
          <cx:pt idx="11">9</cx:pt>
          <cx:pt idx="12">9</cx:pt>
          <cx:pt idx="13">9</cx:pt>
          <cx:pt idx="14">9</cx:pt>
          <cx:pt idx="15">9</cx:pt>
          <cx:pt idx="16">10</cx:pt>
          <cx:pt idx="17">10</cx:pt>
          <cx:pt idx="18">10</cx:pt>
          <cx:pt idx="19">10</cx:pt>
          <cx:pt idx="20">10</cx:pt>
          <cx:pt idx="21">10</cx:pt>
          <cx:pt idx="22">11</cx:pt>
          <cx:pt idx="23">11</cx:pt>
          <cx:pt idx="24">11</cx:pt>
          <cx:pt idx="25">11</cx:pt>
          <cx:pt idx="26">11</cx:pt>
          <cx:pt idx="27">11</cx:pt>
          <cx:pt idx="28">12</cx:pt>
          <cx:pt idx="29">12</cx:pt>
          <cx:pt idx="30">12</cx:pt>
          <cx:pt idx="31">12</cx:pt>
          <cx:pt idx="32">12</cx:pt>
          <cx:pt idx="33">12</cx:pt>
          <cx:pt idx="34">13</cx:pt>
          <cx:pt idx="35">13</cx:pt>
          <cx:pt idx="36">13</cx:pt>
          <cx:pt idx="37">13</cx:pt>
          <cx:pt idx="38">13</cx:pt>
          <cx:pt idx="39">14</cx:pt>
          <cx:pt idx="40">14</cx:pt>
          <cx:pt idx="41">14</cx:pt>
          <cx:pt idx="42">14</cx:pt>
          <cx:pt idx="43">14</cx:pt>
          <cx:pt idx="44">14</cx:pt>
          <cx:pt idx="45">15</cx:pt>
          <cx:pt idx="46">15</cx:pt>
          <cx:pt idx="47">15</cx:pt>
          <cx:pt idx="48">15</cx:pt>
          <cx:pt idx="49">15</cx:pt>
          <cx:pt idx="50">15</cx:pt>
          <cx:pt idx="51">15</cx:pt>
          <cx:pt idx="52">15</cx:pt>
          <cx:pt idx="53">16</cx:pt>
          <cx:pt idx="54">16</cx:pt>
          <cx:pt idx="55">16</cx:pt>
          <cx:pt idx="56">16</cx:pt>
          <cx:pt idx="57">17</cx:pt>
          <cx:pt idx="58">17</cx:pt>
          <cx:pt idx="59">17</cx:pt>
          <cx:pt idx="60">17</cx:pt>
          <cx:pt idx="61">17</cx:pt>
          <cx:pt idx="62">17</cx:pt>
          <cx:pt idx="63">18</cx:pt>
          <cx:pt idx="64">18</cx:pt>
          <cx:pt idx="65">18</cx:pt>
          <cx:pt idx="66">18</cx:pt>
          <cx:pt idx="67">19</cx:pt>
          <cx:pt idx="68">19</cx:pt>
          <cx:pt idx="69">19</cx:pt>
          <cx:pt idx="70">20</cx:pt>
          <cx:pt idx="71">21</cx:pt>
          <cx:pt idx="72">22</cx:pt>
          <cx:pt idx="73">22</cx:pt>
          <cx:pt idx="74">24</cx:pt>
          <cx:pt idx="75">24</cx:pt>
        </cx:lvl>
      </cx:numDim>
    </cx:data>
  </cx:chartData>
  <cx:chart>
    <cx:title pos="t" align="ctr" overlay="0">
      <cx:tx>
        <cx:rich>
          <a:bodyPr spcFirstLastPara="1" vertOverflow="ellipsis" wrap="square" lIns="0" tIns="0" rIns="0" bIns="0" anchor="ctr" anchorCtr="1"/>
          <a:lstStyle/>
          <a:p>
            <a:pPr algn="ctr">
              <a:defRPr/>
            </a:pPr>
            <a:r>
              <a:rPr lang="ru-RU" dirty="0" smtClean="0">
                <a:latin typeface="Calibri" panose="020F0502020204030204" pitchFamily="34" charset="0"/>
                <a:cs typeface="Calibri" panose="020F0502020204030204" pitchFamily="34" charset="0"/>
              </a:rPr>
              <a:t>СВОДНАЯ ДИАГРАММА РЕЗУЛЬТАТОВ ГРУПП ОПРОШЕННЫХ</a:t>
            </a:r>
            <a:endParaRPr lang="ru-RU" dirty="0">
              <a:latin typeface="Calibri" panose="020F0502020204030204" pitchFamily="34" charset="0"/>
              <a:cs typeface="Calibri" panose="020F0502020204030204" pitchFamily="34" charset="0"/>
            </a:endParaRPr>
          </a:p>
        </cx:rich>
      </cx:tx>
    </cx:title>
    <cx:plotArea>
      <cx:plotAreaRegion>
        <cx:series layoutId="clusteredColumn" uniqueId="{A9CD7159-BFD5-467A-A99D-69C5703CC20F}">
          <cx:tx>
            <cx:txData>
              <cx:f>Лист1!$A$1</cx:f>
              <cx:v>Ряд 1</cx:v>
            </cx:txData>
          </cx:tx>
          <cx:spPr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cx:spPr>
          <cx:dataId val="0"/>
          <cx:layoutPr>
            <cx:binning intervalClosed="r"/>
          </cx:layoutPr>
        </cx:series>
      </cx:plotAreaRegion>
      <cx:axis id="0">
        <cx:catScaling gapWidth="0"/>
        <cx:tickLabels/>
      </cx:axis>
      <cx:axis id="1">
        <cx:valScaling/>
        <cx:majorGridlines/>
        <cx:tickLabels/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/>
      </a:solidFill>
    </cs:spPr>
  </cs:downBar>
  <cs:dropLine>
    <cs:lnRef idx="0"/>
    <cs:fillRef idx="0"/>
    <cs:effectRef idx="0"/>
    <cs:fontRef idx="minor">
      <a:schemeClr val="tx1"/>
    </cs:fontRef>
  </cs:dropLine>
  <cs:errorBar>
    <cs:lnRef idx="0"/>
    <cs:fillRef idx="0"/>
    <cs:effectRef idx="0"/>
    <cs:fontRef idx="minor">
      <a:schemeClr val="tx1"/>
    </cs:fontRef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tx1">
            <a:lumMod val="15000"/>
            <a:lumOff val="85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</cs:hiLoLine>
  <cs:leaderLine>
    <cs:lnRef idx="0"/>
    <cs:fillRef idx="0"/>
    <cs:effectRef idx="0"/>
    <cs:fontRef idx="minor">
      <a:schemeClr val="tx1"/>
    </cs:fontRef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7FA1F8-90E8-4B88-97D7-7627391E4426}" type="datetimeFigureOut">
              <a:rPr lang="ru-RU" smtClean="0"/>
              <a:t>21.06.2020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304EC1-4A09-486A-8D93-9F97A8A4F029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mailto:cool.gamova@mail.ru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522286" y="4044780"/>
            <a:ext cx="6151469" cy="2601679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22287" y="4179045"/>
            <a:ext cx="6137819" cy="2678955"/>
          </a:xfrm>
        </p:spPr>
        <p:txBody>
          <a:bodyPr anchor="t">
            <a:normAutofit/>
          </a:bodyPr>
          <a:lstStyle/>
          <a:p>
            <a:r>
              <a:rPr lang="ru-RU" sz="2000" dirty="0" smtClean="0">
                <a:latin typeface="Calibri" pitchFamily="34" charset="0"/>
              </a:rPr>
              <a:t>Команда </a:t>
            </a:r>
            <a:r>
              <a:rPr lang="en-US" sz="2000" dirty="0" err="1" smtClean="0">
                <a:latin typeface="Calibri" pitchFamily="34" charset="0"/>
              </a:rPr>
              <a:t>mandragora</a:t>
            </a:r>
            <a:r>
              <a:rPr lang="ru-RU" sz="2000" dirty="0" smtClean="0">
                <a:latin typeface="Calibri" pitchFamily="34" charset="0"/>
              </a:rPr>
              <a:t/>
            </a:r>
            <a:br>
              <a:rPr lang="ru-RU" sz="2000" dirty="0" smtClean="0">
                <a:latin typeface="Calibri" pitchFamily="34" charset="0"/>
              </a:rPr>
            </a:br>
            <a:r>
              <a:rPr lang="ru-RU" sz="2000" dirty="0" smtClean="0">
                <a:latin typeface="Calibri" pitchFamily="34" charset="0"/>
              </a:rPr>
              <a:t/>
            </a:r>
            <a:br>
              <a:rPr lang="ru-RU" sz="2000" dirty="0" smtClean="0">
                <a:latin typeface="Calibri" pitchFamily="34" charset="0"/>
              </a:rPr>
            </a:br>
            <a:r>
              <a:rPr lang="ru-RU" sz="3200" b="1" dirty="0" smtClean="0">
                <a:latin typeface="Calibri" pitchFamily="34" charset="0"/>
              </a:rPr>
              <a:t>ИНТЕЛЛЕКТУАЛЬНАЯ СИСТЕМА </a:t>
            </a:r>
            <a:br>
              <a:rPr lang="ru-RU" sz="3200" b="1" dirty="0" smtClean="0">
                <a:latin typeface="Calibri" pitchFamily="34" charset="0"/>
              </a:rPr>
            </a:br>
            <a:r>
              <a:rPr lang="ru-RU" sz="3200" b="1" dirty="0" smtClean="0">
                <a:latin typeface="Calibri" pitchFamily="34" charset="0"/>
              </a:rPr>
              <a:t>ОЦЕНКИ КАЧЕСТВА </a:t>
            </a:r>
            <a:br>
              <a:rPr lang="ru-RU" sz="3200" b="1" dirty="0" smtClean="0">
                <a:latin typeface="Calibri" pitchFamily="34" charset="0"/>
              </a:rPr>
            </a:br>
            <a:r>
              <a:rPr lang="ru-RU" sz="3200" b="1" dirty="0" smtClean="0">
                <a:latin typeface="Calibri" pitchFamily="34" charset="0"/>
              </a:rPr>
              <a:t>ОБРАЗОВАТЕЛЬНЫХ ПРОГРАММ</a:t>
            </a:r>
            <a:r>
              <a:rPr lang="ru-RU" sz="2000" b="1" dirty="0" smtClean="0">
                <a:latin typeface="Calibri" pitchFamily="34" charset="0"/>
              </a:rPr>
              <a:t/>
            </a:r>
            <a:br>
              <a:rPr lang="ru-RU" sz="2000" b="1" dirty="0" smtClean="0">
                <a:latin typeface="Calibri" pitchFamily="34" charset="0"/>
              </a:rPr>
            </a:br>
            <a:endParaRPr lang="ru-RU" sz="2000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835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2938" y="326572"/>
            <a:ext cx="8286004" cy="621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4316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79357" y="1487606"/>
            <a:ext cx="11418640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8800" b="1" dirty="0" smtClean="0">
                <a:latin typeface="Calibri" pitchFamily="34" charset="0"/>
              </a:rPr>
              <a:t>1. </a:t>
            </a:r>
          </a:p>
          <a:p>
            <a:pPr algn="ctr"/>
            <a:r>
              <a:rPr lang="ru-RU" sz="8800" b="1" dirty="0" smtClean="0">
                <a:latin typeface="Calibri" pitchFamily="34" charset="0"/>
              </a:rPr>
              <a:t>Нет мировых аналогов</a:t>
            </a:r>
            <a:endParaRPr lang="ru-RU" sz="8800" b="1" dirty="0">
              <a:latin typeface="Calibri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132144" y="4103707"/>
            <a:ext cx="1725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(мы не нашли)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2383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487606" y="1072318"/>
            <a:ext cx="951249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800" b="1" dirty="0" smtClean="0">
                <a:latin typeface="Calibri" pitchFamily="34" charset="0"/>
              </a:rPr>
              <a:t>2.</a:t>
            </a:r>
          </a:p>
          <a:p>
            <a:pPr algn="ctr"/>
            <a:r>
              <a:rPr lang="ru-RU" sz="4800" b="1" dirty="0" smtClean="0">
                <a:latin typeface="Calibri" pitchFamily="34" charset="0"/>
              </a:rPr>
              <a:t>Повышение востребованности выпускников на </a:t>
            </a:r>
            <a:r>
              <a:rPr lang="ru-RU" sz="4800" b="1" dirty="0" smtClean="0">
                <a:latin typeface="Calibri" pitchFamily="34" charset="0"/>
              </a:rPr>
              <a:t>рынке и</a:t>
            </a:r>
            <a:r>
              <a:rPr lang="ru-RU" sz="4800" b="1" dirty="0">
                <a:latin typeface="Calibri" pitchFamily="34" charset="0"/>
              </a:rPr>
              <a:t>,</a:t>
            </a:r>
            <a:r>
              <a:rPr lang="ru-RU" sz="4800" b="1" dirty="0" smtClean="0">
                <a:latin typeface="Calibri" pitchFamily="34" charset="0"/>
              </a:rPr>
              <a:t> </a:t>
            </a:r>
            <a:r>
              <a:rPr lang="ru-RU" sz="4800" b="1" dirty="0" smtClean="0">
                <a:latin typeface="Calibri" pitchFamily="34" charset="0"/>
              </a:rPr>
              <a:t>как следствие, повышение престижа ДГТУ</a:t>
            </a:r>
            <a:endParaRPr lang="ru-RU" sz="4800" b="1" dirty="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632857" y="1328312"/>
            <a:ext cx="922237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6000" b="1" dirty="0" smtClean="0">
                <a:latin typeface="Calibri" pitchFamily="34" charset="0"/>
              </a:rPr>
              <a:t>3. </a:t>
            </a:r>
          </a:p>
          <a:p>
            <a:pPr algn="ctr"/>
            <a:r>
              <a:rPr lang="ru-RU" sz="4800" b="1" dirty="0" smtClean="0">
                <a:latin typeface="Calibri" pitchFamily="34" charset="0"/>
              </a:rPr>
              <a:t>Повышение популярности университета среди поступающих за счет уникальности сервиса</a:t>
            </a:r>
            <a:endParaRPr lang="ru-RU" sz="4800" b="1" dirty="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337480" y="1454456"/>
            <a:ext cx="997651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800" b="1" dirty="0" smtClean="0">
                <a:latin typeface="Calibri" pitchFamily="34" charset="0"/>
              </a:rPr>
              <a:t>4. </a:t>
            </a:r>
          </a:p>
          <a:p>
            <a:pPr algn="ctr"/>
            <a:r>
              <a:rPr lang="ru-RU" sz="4800" b="1" dirty="0" smtClean="0">
                <a:latin typeface="Calibri" pitchFamily="34" charset="0"/>
              </a:rPr>
              <a:t>Сокращение затрат на неэффективные дисциплины</a:t>
            </a:r>
            <a:endParaRPr lang="ru-RU" sz="4800" b="1" dirty="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911110" y="1203148"/>
            <a:ext cx="443544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800" dirty="0" smtClean="0">
                <a:latin typeface="Calibri" pitchFamily="34" charset="0"/>
              </a:rPr>
              <a:t>Срок внедрения</a:t>
            </a:r>
          </a:p>
          <a:p>
            <a:pPr algn="ctr"/>
            <a:r>
              <a:rPr lang="ru-RU" sz="4800" b="1" dirty="0" smtClean="0">
                <a:latin typeface="Calibri" pitchFamily="34" charset="0"/>
              </a:rPr>
              <a:t> 3-12 месяцев</a:t>
            </a:r>
            <a:endParaRPr lang="ru-RU" sz="4800" b="1" dirty="0">
              <a:latin typeface="Calibri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59415" y="3757750"/>
            <a:ext cx="557396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800" dirty="0" smtClean="0">
                <a:latin typeface="Calibri" pitchFamily="34" charset="0"/>
              </a:rPr>
              <a:t>Стоимость</a:t>
            </a:r>
          </a:p>
          <a:p>
            <a:pPr algn="ctr"/>
            <a:r>
              <a:rPr lang="ru-RU" sz="4800" b="1" dirty="0" smtClean="0">
                <a:latin typeface="Calibri" pitchFamily="34" charset="0"/>
              </a:rPr>
              <a:t> 100 000 – 200 000 р.</a:t>
            </a:r>
            <a:endParaRPr lang="ru-RU" sz="4800" b="1" dirty="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46448" y="0"/>
            <a:ext cx="1009629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800" b="1" dirty="0" smtClean="0">
                <a:latin typeface="Calibri" pitchFamily="34" charset="0"/>
              </a:rPr>
              <a:t>Порядок внедрения</a:t>
            </a:r>
            <a:endParaRPr lang="ru-RU" sz="8800" b="1" dirty="0">
              <a:latin typeface="Calibri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46448" y="1446550"/>
            <a:ext cx="9809232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2800" dirty="0" smtClean="0"/>
              <a:t>Создание структур баз данных, интеграция с системой ДГТУ, </a:t>
            </a:r>
            <a:r>
              <a:rPr lang="ru-RU" sz="2800" dirty="0" err="1" smtClean="0"/>
              <a:t>бэк-энд</a:t>
            </a:r>
            <a:endParaRPr lang="ru-RU" sz="2800" dirty="0" smtClean="0"/>
          </a:p>
          <a:p>
            <a:pPr marL="342900" indent="-342900">
              <a:buAutoNum type="arabicPeriod"/>
            </a:pPr>
            <a:r>
              <a:rPr lang="ru-RU" sz="2800" dirty="0" err="1" smtClean="0"/>
              <a:t>Фронтэнд</a:t>
            </a:r>
            <a:r>
              <a:rPr lang="ru-RU" sz="2800" dirty="0" smtClean="0"/>
              <a:t> и создание форм для рассылки</a:t>
            </a:r>
          </a:p>
          <a:p>
            <a:pPr marL="342900" indent="-342900">
              <a:buAutoNum type="arabicPeriod"/>
            </a:pPr>
            <a:r>
              <a:rPr lang="ru-RU" sz="2800" dirty="0" smtClean="0"/>
              <a:t>Внедрение и пилотное тестирование работы системы на студентах одной специальности</a:t>
            </a:r>
          </a:p>
          <a:p>
            <a:pPr marL="342900" indent="-342900">
              <a:buAutoNum type="arabicPeriod"/>
            </a:pPr>
            <a:r>
              <a:rPr lang="ru-RU" sz="2800" dirty="0" smtClean="0"/>
              <a:t>Тестирование работы системы на всех студентах</a:t>
            </a:r>
          </a:p>
          <a:p>
            <a:pPr marL="342900" indent="-342900">
              <a:buAutoNum type="arabicPeriod"/>
            </a:pPr>
            <a:r>
              <a:rPr lang="ru-RU" sz="2800" dirty="0" smtClean="0"/>
              <a:t>Сбор информации о контактах выпускников предыдущих лет</a:t>
            </a:r>
          </a:p>
          <a:p>
            <a:pPr marL="342900" indent="-342900">
              <a:buAutoNum type="arabicPeriod"/>
            </a:pPr>
            <a:r>
              <a:rPr lang="ru-RU" sz="2800" dirty="0" smtClean="0"/>
              <a:t>Тестирование наиболее конверсионного способа получения обратной связи от выпускников</a:t>
            </a:r>
          </a:p>
          <a:p>
            <a:pPr marL="342900" indent="-342900">
              <a:buAutoNum type="arabicPeriod"/>
            </a:pPr>
            <a:r>
              <a:rPr lang="ru-RU" sz="2800" dirty="0" smtClean="0"/>
              <a:t>Получение полной картины данных для анализа, дальнейшая корректировка системы </a:t>
            </a:r>
          </a:p>
          <a:p>
            <a:pPr marL="342900" indent="-342900">
              <a:buAutoNum type="arabicPeriod"/>
            </a:pPr>
            <a:endParaRPr lang="ru-RU" sz="28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296539" y="1225904"/>
            <a:ext cx="9894626" cy="4233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/>
            <a:r>
              <a:rPr lang="ru-RU" sz="4800" b="1" dirty="0" smtClean="0">
                <a:solidFill>
                  <a:schemeClr val="tx1"/>
                </a:solidFill>
                <a:latin typeface="Calibri" pitchFamily="34" charset="0"/>
              </a:rPr>
              <a:t>Система состоит из отдельных модулей, </a:t>
            </a:r>
          </a:p>
          <a:p>
            <a:pPr marL="342900" indent="-342900" algn="ctr"/>
            <a:r>
              <a:rPr lang="ru-RU" sz="4800" b="1" dirty="0" smtClean="0">
                <a:solidFill>
                  <a:schemeClr val="tx1"/>
                </a:solidFill>
                <a:latin typeface="Calibri" pitchFamily="34" charset="0"/>
              </a:rPr>
              <a:t>которые можно разрабатывать</a:t>
            </a:r>
          </a:p>
          <a:p>
            <a:pPr algn="ctr"/>
            <a:r>
              <a:rPr lang="ru-RU" sz="4800" b="1" dirty="0" smtClean="0">
                <a:solidFill>
                  <a:schemeClr val="tx1"/>
                </a:solidFill>
                <a:latin typeface="Calibri" pitchFamily="34" charset="0"/>
              </a:rPr>
              <a:t> в порядке приоритетности и масштабировать</a:t>
            </a:r>
          </a:p>
        </p:txBody>
      </p:sp>
    </p:spTree>
    <p:extLst>
      <p:ext uri="{BB962C8B-B14F-4D97-AF65-F5344CB8AC3E}">
        <p14:creationId xmlns:p14="http://schemas.microsoft.com/office/powerpoint/2010/main" val="19599137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28439" y="1099033"/>
            <a:ext cx="1003646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 smtClean="0">
                <a:latin typeface="Calibri" pitchFamily="34" charset="0"/>
              </a:rPr>
              <a:t>Авторизация в системе и информация о пройденных студентом\выпускником дисциплинах использует действующий личный кабинет студента ДГТУ</a:t>
            </a:r>
            <a:endParaRPr lang="ru-RU" sz="4800" b="1" dirty="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79664" y="331136"/>
            <a:ext cx="5546770" cy="1478570"/>
          </a:xfrm>
        </p:spPr>
        <p:txBody>
          <a:bodyPr>
            <a:normAutofit/>
          </a:bodyPr>
          <a:lstStyle/>
          <a:p>
            <a:r>
              <a:rPr lang="ru-RU" sz="8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команда</a:t>
            </a:r>
            <a:endParaRPr lang="ru-RU" sz="8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00049" y="1909853"/>
            <a:ext cx="9905999" cy="3541714"/>
          </a:xfrm>
        </p:spPr>
        <p:txBody>
          <a:bodyPr>
            <a:noAutofit/>
          </a:bodyPr>
          <a:lstStyle/>
          <a:p>
            <a:r>
              <a:rPr lang="ru-RU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Лесиков Игорь</a:t>
            </a:r>
          </a:p>
          <a:p>
            <a:r>
              <a:rPr lang="ru-RU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Садыкова Евгения</a:t>
            </a:r>
          </a:p>
          <a:p>
            <a:r>
              <a:rPr lang="ru-RU" sz="2800" b="1" dirty="0" err="1">
                <a:latin typeface="Calibri" panose="020F0502020204030204" pitchFamily="34" charset="0"/>
                <a:cs typeface="Calibri" panose="020F0502020204030204" pitchFamily="34" charset="0"/>
              </a:rPr>
              <a:t>Алифанов</a:t>
            </a:r>
            <a:r>
              <a:rPr lang="ru-RU" sz="2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Евгений</a:t>
            </a:r>
          </a:p>
          <a:p>
            <a:r>
              <a:rPr lang="ru-RU" sz="2800" b="1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Алифанова</a:t>
            </a:r>
            <a:r>
              <a:rPr lang="ru-RU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Алиса</a:t>
            </a:r>
            <a:r>
              <a:rPr lang="en-US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- </a:t>
            </a:r>
            <a:r>
              <a:rPr lang="ru-RU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капитан</a:t>
            </a:r>
            <a:endParaRPr lang="ru-RU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ru-RU" sz="28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E-mail: </a:t>
            </a:r>
            <a:r>
              <a:rPr lang="en-US" sz="2800" b="1" dirty="0" smtClean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cool.gamova@mail.ru</a:t>
            </a:r>
            <a:endParaRPr lang="en-US" sz="2800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ru-RU" sz="28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Тел.: +79205517462</a:t>
            </a:r>
            <a:endParaRPr lang="ru-RU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005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667358" y="1185795"/>
            <a:ext cx="666010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 smtClean="0">
                <a:latin typeface="Calibri" pitchFamily="34" charset="0"/>
              </a:rPr>
              <a:t>Только небольшое количество ВУЗов получает обратную связи от студентов по качеству обучения  </a:t>
            </a:r>
            <a:endParaRPr lang="ru-RU" sz="4800" b="1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676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630508" y="743803"/>
            <a:ext cx="6660108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 smtClean="0">
                <a:latin typeface="Calibri" pitchFamily="34" charset="0"/>
              </a:rPr>
              <a:t>Но нигде не используется мощнейший источник </a:t>
            </a:r>
          </a:p>
          <a:p>
            <a:pPr algn="ctr"/>
            <a:r>
              <a:rPr lang="ru-RU" sz="4800" b="1" dirty="0" smtClean="0">
                <a:latin typeface="Calibri" pitchFamily="34" charset="0"/>
              </a:rPr>
              <a:t>обратной связи</a:t>
            </a:r>
          </a:p>
          <a:p>
            <a:pPr algn="ctr"/>
            <a:r>
              <a:rPr lang="ru-RU" sz="4800" b="1" dirty="0" smtClean="0">
                <a:latin typeface="Calibri" pitchFamily="34" charset="0"/>
              </a:rPr>
              <a:t>-</a:t>
            </a:r>
          </a:p>
          <a:p>
            <a:pPr algn="ctr"/>
            <a:r>
              <a:rPr lang="ru-RU" sz="8800" b="1" dirty="0" smtClean="0">
                <a:latin typeface="Calibri" pitchFamily="34" charset="0"/>
              </a:rPr>
              <a:t> выпускники</a:t>
            </a:r>
            <a:endParaRPr lang="ru-RU" sz="8800" b="1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676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82639" y="1469669"/>
            <a:ext cx="1046783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 smtClean="0">
                <a:latin typeface="Calibri" pitchFamily="34" charset="0"/>
              </a:rPr>
              <a:t>Они сталкиваются с тем, что казавшаяся интересной и полезной дисциплина оказывается неприменимой в работе или устаревшей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791570" y="791570"/>
            <a:ext cx="11000096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8800" b="1" dirty="0" smtClean="0">
                <a:latin typeface="Calibri" pitchFamily="34" charset="0"/>
              </a:rPr>
              <a:t>Решение</a:t>
            </a:r>
          </a:p>
          <a:p>
            <a:pPr algn="ctr"/>
            <a:r>
              <a:rPr lang="ru-RU" sz="4800" b="1" dirty="0" smtClean="0">
                <a:latin typeface="Calibri" pitchFamily="34" charset="0"/>
              </a:rPr>
              <a:t>-</a:t>
            </a:r>
          </a:p>
          <a:p>
            <a:pPr algn="ctr"/>
            <a:r>
              <a:rPr lang="ru-RU" sz="4800" b="1" dirty="0" smtClean="0">
                <a:latin typeface="Calibri" pitchFamily="34" charset="0"/>
              </a:rPr>
              <a:t>сервис постоянных опросов студентов </a:t>
            </a:r>
            <a:endParaRPr lang="ru-RU" sz="4800" b="1" dirty="0" smtClean="0">
              <a:latin typeface="Calibri" pitchFamily="34" charset="0"/>
            </a:endParaRPr>
          </a:p>
          <a:p>
            <a:pPr algn="ctr"/>
            <a:r>
              <a:rPr lang="ru-RU" sz="4800" b="1" dirty="0" smtClean="0">
                <a:latin typeface="Calibri" pitchFamily="34" charset="0"/>
              </a:rPr>
              <a:t>и </a:t>
            </a:r>
            <a:r>
              <a:rPr lang="ru-RU" sz="4800" b="1" dirty="0" smtClean="0">
                <a:latin typeface="Calibri" pitchFamily="34" charset="0"/>
              </a:rPr>
              <a:t>выпускников </a:t>
            </a:r>
          </a:p>
          <a:p>
            <a:pPr algn="ctr"/>
            <a:r>
              <a:rPr lang="ru-RU" sz="4800" b="1" dirty="0" smtClean="0">
                <a:latin typeface="Calibri" pitchFamily="34" charset="0"/>
              </a:rPr>
              <a:t>с аналитикой на их основе</a:t>
            </a:r>
          </a:p>
          <a:p>
            <a:pPr algn="ctr"/>
            <a:endParaRPr lang="ru-RU" sz="8800" b="1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676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3870" y="1284179"/>
            <a:ext cx="884218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b="1" dirty="0">
                <a:latin typeface="Calibri" pitchFamily="34" charset="0"/>
              </a:rPr>
              <a:t>Аналитика позволит</a:t>
            </a:r>
          </a:p>
          <a:p>
            <a:pPr algn="ctr"/>
            <a:r>
              <a:rPr lang="ru-RU" sz="4800" b="1" dirty="0" smtClean="0">
                <a:latin typeface="Calibri" pitchFamily="34" charset="0"/>
              </a:rPr>
              <a:t>гибко </a:t>
            </a:r>
            <a:r>
              <a:rPr lang="ru-RU" sz="4800" b="1" dirty="0" smtClean="0">
                <a:latin typeface="Calibri" pitchFamily="34" charset="0"/>
              </a:rPr>
              <a:t>корректировать программы, включая в них актуальные навыки, востребованные на рынке</a:t>
            </a:r>
          </a:p>
        </p:txBody>
      </p:sp>
    </p:spTree>
    <p:extLst>
      <p:ext uri="{BB962C8B-B14F-4D97-AF65-F5344CB8AC3E}">
        <p14:creationId xmlns:p14="http://schemas.microsoft.com/office/powerpoint/2010/main" val="346676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36167" y="680125"/>
            <a:ext cx="7464560" cy="573086"/>
          </a:xfrm>
        </p:spPr>
        <p:txBody>
          <a:bodyPr>
            <a:noAutofit/>
          </a:bodyPr>
          <a:lstStyle/>
          <a:p>
            <a:r>
              <a:rPr lang="ru-RU" sz="8800" b="1" dirty="0" smtClean="0">
                <a:latin typeface="Calibri" pitchFamily="34" charset="0"/>
              </a:rPr>
              <a:t>Как работает</a:t>
            </a:r>
            <a:endParaRPr lang="ru-RU" sz="8800" b="1" dirty="0">
              <a:latin typeface="Calibri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3155" y="3182567"/>
            <a:ext cx="3339854" cy="1444487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1730020" y="4820308"/>
            <a:ext cx="1630017" cy="331304"/>
          </a:xfrm>
          <a:prstGeom prst="rect">
            <a:avLst/>
          </a:prstGeom>
          <a:solidFill>
            <a:srgbClr val="5BA5F7"/>
          </a:solidFill>
          <a:ln>
            <a:solidFill>
              <a:srgbClr val="70B1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solidFill>
                  <a:schemeClr val="tx1"/>
                </a:solidFill>
                <a:latin typeface="Calibri" pitchFamily="34" charset="0"/>
              </a:rPr>
              <a:t>Философия</a:t>
            </a:r>
            <a:endParaRPr lang="ru-RU" b="1" dirty="0">
              <a:solidFill>
                <a:schemeClr val="tx1"/>
              </a:solidFill>
              <a:latin typeface="Calibri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728663" y="5201378"/>
            <a:ext cx="1630017" cy="331304"/>
          </a:xfrm>
          <a:prstGeom prst="rect">
            <a:avLst/>
          </a:prstGeom>
          <a:solidFill>
            <a:srgbClr val="5BA5F7"/>
          </a:solidFill>
          <a:ln>
            <a:solidFill>
              <a:srgbClr val="70B1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solidFill>
                  <a:schemeClr val="tx1"/>
                </a:solidFill>
                <a:latin typeface="Calibri" pitchFamily="34" charset="0"/>
              </a:rPr>
              <a:t>Базы данных</a:t>
            </a:r>
            <a:endParaRPr lang="ru-RU" b="1" dirty="0">
              <a:solidFill>
                <a:schemeClr val="tx1"/>
              </a:solidFill>
              <a:latin typeface="Calibri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728663" y="5587453"/>
            <a:ext cx="1630017" cy="331304"/>
          </a:xfrm>
          <a:prstGeom prst="rect">
            <a:avLst/>
          </a:prstGeom>
          <a:solidFill>
            <a:srgbClr val="5BA5F7"/>
          </a:solidFill>
          <a:ln>
            <a:solidFill>
              <a:srgbClr val="70B1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solidFill>
                  <a:schemeClr val="tx1"/>
                </a:solidFill>
                <a:latin typeface="Calibri" pitchFamily="34" charset="0"/>
              </a:rPr>
              <a:t>Физика</a:t>
            </a:r>
            <a:endParaRPr lang="ru-RU" b="1" dirty="0">
              <a:solidFill>
                <a:schemeClr val="tx1"/>
              </a:solidFill>
              <a:latin typeface="Calibri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728662" y="5956752"/>
            <a:ext cx="1630017" cy="331304"/>
          </a:xfrm>
          <a:prstGeom prst="rect">
            <a:avLst/>
          </a:prstGeom>
          <a:solidFill>
            <a:srgbClr val="5BA5F7"/>
          </a:solidFill>
          <a:ln>
            <a:solidFill>
              <a:srgbClr val="70B1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100" b="1" dirty="0" smtClean="0">
                <a:solidFill>
                  <a:schemeClr val="tx1"/>
                </a:solidFill>
                <a:latin typeface="Calibri" pitchFamily="34" charset="0"/>
              </a:rPr>
              <a:t>Защита информации</a:t>
            </a:r>
            <a:endParaRPr lang="ru-RU" sz="1100" b="1" dirty="0">
              <a:solidFill>
                <a:schemeClr val="tx1"/>
              </a:solidFill>
              <a:latin typeface="Calibri" pitchFamily="34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728662" y="6358441"/>
            <a:ext cx="1630017" cy="331304"/>
          </a:xfrm>
          <a:prstGeom prst="rect">
            <a:avLst/>
          </a:prstGeom>
          <a:solidFill>
            <a:srgbClr val="5BA5F7"/>
          </a:solidFill>
          <a:ln>
            <a:solidFill>
              <a:srgbClr val="70B1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Calibri" pitchFamily="34" charset="0"/>
              </a:rPr>
              <a:t>BIM</a:t>
            </a:r>
            <a:r>
              <a:rPr lang="ru-RU" sz="1600" b="1" dirty="0" smtClean="0">
                <a:solidFill>
                  <a:schemeClr val="tx1"/>
                </a:solidFill>
                <a:latin typeface="Calibri" pitchFamily="34" charset="0"/>
              </a:rPr>
              <a:t>-технологии</a:t>
            </a:r>
            <a:endParaRPr lang="ru-RU" sz="1600" b="1" dirty="0">
              <a:solidFill>
                <a:schemeClr val="tx1"/>
              </a:solidFill>
              <a:latin typeface="Calibri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593076" y="1236099"/>
            <a:ext cx="1351128" cy="369332"/>
          </a:xfrm>
          <a:prstGeom prst="rect">
            <a:avLst/>
          </a:prstGeom>
          <a:solidFill>
            <a:srgbClr val="70B1F8"/>
          </a:solidFill>
        </p:spPr>
        <p:txBody>
          <a:bodyPr wrap="square" rtlCol="0">
            <a:spAutoFit/>
          </a:bodyPr>
          <a:lstStyle/>
          <a:p>
            <a:r>
              <a:rPr lang="ru-RU" b="1" dirty="0" smtClean="0"/>
              <a:t>Студенты</a:t>
            </a:r>
            <a:endParaRPr lang="ru-RU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7604079" y="1252020"/>
            <a:ext cx="1676400" cy="369332"/>
          </a:xfrm>
          <a:prstGeom prst="rect">
            <a:avLst/>
          </a:prstGeom>
          <a:solidFill>
            <a:srgbClr val="70B1F8"/>
          </a:solidFill>
        </p:spPr>
        <p:txBody>
          <a:bodyPr wrap="square" rtlCol="0">
            <a:spAutoFit/>
          </a:bodyPr>
          <a:lstStyle/>
          <a:p>
            <a:r>
              <a:rPr lang="ru-RU" b="1" dirty="0" smtClean="0"/>
              <a:t>Выпускники</a:t>
            </a:r>
            <a:endParaRPr lang="ru-RU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6050509" y="1977626"/>
            <a:ext cx="2233682" cy="646331"/>
          </a:xfrm>
          <a:prstGeom prst="rect">
            <a:avLst/>
          </a:prstGeom>
          <a:solidFill>
            <a:srgbClr val="70B1F8"/>
          </a:solidFill>
        </p:spPr>
        <p:txBody>
          <a:bodyPr wrap="square" rtlCol="0">
            <a:spAutoFit/>
          </a:bodyPr>
          <a:lstStyle/>
          <a:p>
            <a:pPr algn="ctr"/>
            <a:r>
              <a:rPr lang="ru-RU" b="1" dirty="0" smtClean="0"/>
              <a:t>Работающие по специальности</a:t>
            </a:r>
            <a:endParaRPr lang="ru-RU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8700449" y="1993549"/>
            <a:ext cx="2545306" cy="646331"/>
          </a:xfrm>
          <a:prstGeom prst="rect">
            <a:avLst/>
          </a:prstGeom>
          <a:solidFill>
            <a:srgbClr val="70B1F8"/>
          </a:solidFill>
        </p:spPr>
        <p:txBody>
          <a:bodyPr wrap="square" rtlCol="0">
            <a:spAutoFit/>
          </a:bodyPr>
          <a:lstStyle/>
          <a:p>
            <a:pPr algn="ctr"/>
            <a:r>
              <a:rPr lang="ru-RU" b="1" dirty="0" smtClean="0"/>
              <a:t>Не работающие по специальности</a:t>
            </a:r>
            <a:endParaRPr lang="ru-RU" b="1" dirty="0"/>
          </a:p>
        </p:txBody>
      </p:sp>
      <p:cxnSp>
        <p:nvCxnSpPr>
          <p:cNvPr id="38" name="Прямая соединительная линия 37"/>
          <p:cNvCxnSpPr>
            <a:stCxn id="26" idx="2"/>
            <a:endCxn id="28" idx="0"/>
          </p:cNvCxnSpPr>
          <p:nvPr/>
        </p:nvCxnSpPr>
        <p:spPr>
          <a:xfrm flipH="1">
            <a:off x="7167350" y="1621352"/>
            <a:ext cx="1274929" cy="356274"/>
          </a:xfrm>
          <a:prstGeom prst="line">
            <a:avLst/>
          </a:prstGeom>
          <a:ln>
            <a:solidFill>
              <a:srgbClr val="70B1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Прямая соединительная линия 39"/>
          <p:cNvCxnSpPr>
            <a:stCxn id="26" idx="2"/>
            <a:endCxn id="34" idx="0"/>
          </p:cNvCxnSpPr>
          <p:nvPr/>
        </p:nvCxnSpPr>
        <p:spPr>
          <a:xfrm>
            <a:off x="8442279" y="1621352"/>
            <a:ext cx="1530823" cy="372197"/>
          </a:xfrm>
          <a:prstGeom prst="line">
            <a:avLst/>
          </a:prstGeom>
          <a:ln>
            <a:solidFill>
              <a:srgbClr val="70B1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 стрелкой 41"/>
          <p:cNvCxnSpPr>
            <a:stCxn id="25" idx="2"/>
            <a:endCxn id="5" idx="0"/>
          </p:cNvCxnSpPr>
          <p:nvPr/>
        </p:nvCxnSpPr>
        <p:spPr>
          <a:xfrm>
            <a:off x="3268640" y="1605431"/>
            <a:ext cx="2954442" cy="1577136"/>
          </a:xfrm>
          <a:prstGeom prst="straightConnector1">
            <a:avLst/>
          </a:prstGeom>
          <a:ln>
            <a:solidFill>
              <a:srgbClr val="70B1F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 стрелкой 43"/>
          <p:cNvCxnSpPr>
            <a:stCxn id="28" idx="2"/>
            <a:endCxn id="5" idx="0"/>
          </p:cNvCxnSpPr>
          <p:nvPr/>
        </p:nvCxnSpPr>
        <p:spPr>
          <a:xfrm flipH="1">
            <a:off x="6223082" y="2623957"/>
            <a:ext cx="944268" cy="558610"/>
          </a:xfrm>
          <a:prstGeom prst="straightConnector1">
            <a:avLst/>
          </a:prstGeom>
          <a:ln>
            <a:solidFill>
              <a:srgbClr val="70B1F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 стрелкой 45"/>
          <p:cNvCxnSpPr>
            <a:stCxn id="34" idx="2"/>
            <a:endCxn id="5" idx="0"/>
          </p:cNvCxnSpPr>
          <p:nvPr/>
        </p:nvCxnSpPr>
        <p:spPr>
          <a:xfrm flipH="1">
            <a:off x="6223082" y="2639880"/>
            <a:ext cx="3750020" cy="542687"/>
          </a:xfrm>
          <a:prstGeom prst="straightConnector1">
            <a:avLst/>
          </a:prstGeom>
          <a:ln>
            <a:solidFill>
              <a:srgbClr val="70B1F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Прямоугольник 46"/>
          <p:cNvSpPr/>
          <p:nvPr/>
        </p:nvSpPr>
        <p:spPr>
          <a:xfrm>
            <a:off x="4202539" y="5013650"/>
            <a:ext cx="6333533" cy="1517779"/>
          </a:xfrm>
          <a:prstGeom prst="rect">
            <a:avLst/>
          </a:prstGeom>
          <a:solidFill>
            <a:srgbClr val="5BA5F7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solidFill>
                  <a:schemeClr val="tx1"/>
                </a:solidFill>
                <a:latin typeface="Calibri" pitchFamily="34" charset="0"/>
              </a:rPr>
              <a:t>Было полезно для работы?</a:t>
            </a:r>
          </a:p>
          <a:p>
            <a:pPr algn="ctr"/>
            <a:r>
              <a:rPr lang="ru-RU" b="1" dirty="0" smtClean="0">
                <a:solidFill>
                  <a:schemeClr val="tx1"/>
                </a:solidFill>
                <a:latin typeface="Calibri" pitchFamily="34" charset="0"/>
              </a:rPr>
              <a:t>Давалась актуальная информация?</a:t>
            </a:r>
          </a:p>
          <a:p>
            <a:pPr algn="ctr"/>
            <a:r>
              <a:rPr lang="ru-RU" b="1" dirty="0" smtClean="0">
                <a:solidFill>
                  <a:schemeClr val="tx1"/>
                </a:solidFill>
                <a:latin typeface="Calibri" pitchFamily="34" charset="0"/>
              </a:rPr>
              <a:t>Было полезно для общего кругозоры?</a:t>
            </a:r>
          </a:p>
          <a:p>
            <a:pPr algn="ctr"/>
            <a:r>
              <a:rPr lang="ru-RU" b="1" dirty="0" smtClean="0">
                <a:solidFill>
                  <a:schemeClr val="tx1"/>
                </a:solidFill>
                <a:latin typeface="Calibri" pitchFamily="34" charset="0"/>
              </a:rPr>
              <a:t>Дисциплина была сложной?</a:t>
            </a:r>
            <a:endParaRPr lang="ru-RU" b="1" dirty="0">
              <a:solidFill>
                <a:schemeClr val="tx1"/>
              </a:solidFill>
              <a:latin typeface="Calibri" pitchFamily="34" charset="0"/>
            </a:endParaRPr>
          </a:p>
        </p:txBody>
      </p:sp>
      <p:cxnSp>
        <p:nvCxnSpPr>
          <p:cNvPr id="49" name="Прямая со стрелкой 48"/>
          <p:cNvCxnSpPr>
            <a:stCxn id="6" idx="3"/>
            <a:endCxn id="47" idx="1"/>
          </p:cNvCxnSpPr>
          <p:nvPr/>
        </p:nvCxnSpPr>
        <p:spPr>
          <a:xfrm>
            <a:off x="3360037" y="4985960"/>
            <a:ext cx="842502" cy="786580"/>
          </a:xfrm>
          <a:prstGeom prst="straightConnector1">
            <a:avLst/>
          </a:prstGeom>
          <a:ln>
            <a:solidFill>
              <a:srgbClr val="70B1F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Прямая со стрелкой 50"/>
          <p:cNvCxnSpPr>
            <a:stCxn id="7" idx="3"/>
            <a:endCxn id="47" idx="1"/>
          </p:cNvCxnSpPr>
          <p:nvPr/>
        </p:nvCxnSpPr>
        <p:spPr>
          <a:xfrm>
            <a:off x="3358680" y="5367030"/>
            <a:ext cx="843859" cy="405510"/>
          </a:xfrm>
          <a:prstGeom prst="straightConnector1">
            <a:avLst/>
          </a:prstGeom>
          <a:ln>
            <a:solidFill>
              <a:srgbClr val="70B1F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 стрелкой 52"/>
          <p:cNvCxnSpPr>
            <a:stCxn id="8" idx="3"/>
            <a:endCxn id="47" idx="1"/>
          </p:cNvCxnSpPr>
          <p:nvPr/>
        </p:nvCxnSpPr>
        <p:spPr>
          <a:xfrm>
            <a:off x="3358680" y="5753105"/>
            <a:ext cx="843859" cy="19435"/>
          </a:xfrm>
          <a:prstGeom prst="straightConnector1">
            <a:avLst/>
          </a:prstGeom>
          <a:ln>
            <a:solidFill>
              <a:srgbClr val="70B1F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 стрелкой 54"/>
          <p:cNvCxnSpPr>
            <a:stCxn id="9" idx="3"/>
            <a:endCxn id="47" idx="1"/>
          </p:cNvCxnSpPr>
          <p:nvPr/>
        </p:nvCxnSpPr>
        <p:spPr>
          <a:xfrm flipV="1">
            <a:off x="3358679" y="5772540"/>
            <a:ext cx="843860" cy="349864"/>
          </a:xfrm>
          <a:prstGeom prst="straightConnector1">
            <a:avLst/>
          </a:prstGeom>
          <a:ln>
            <a:solidFill>
              <a:srgbClr val="70B1F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 стрелкой 56"/>
          <p:cNvCxnSpPr>
            <a:stCxn id="10" idx="3"/>
            <a:endCxn id="47" idx="1"/>
          </p:cNvCxnSpPr>
          <p:nvPr/>
        </p:nvCxnSpPr>
        <p:spPr>
          <a:xfrm flipV="1">
            <a:off x="3358679" y="5772540"/>
            <a:ext cx="843860" cy="751553"/>
          </a:xfrm>
          <a:prstGeom prst="straightConnector1">
            <a:avLst/>
          </a:prstGeom>
          <a:ln>
            <a:solidFill>
              <a:srgbClr val="70B1F8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0688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886891" y="981571"/>
            <a:ext cx="8096931" cy="573086"/>
          </a:xfrm>
        </p:spPr>
        <p:txBody>
          <a:bodyPr>
            <a:noAutofit/>
          </a:bodyPr>
          <a:lstStyle/>
          <a:p>
            <a:r>
              <a:rPr lang="ru-RU" sz="8800" b="1" dirty="0" smtClean="0">
                <a:latin typeface="Calibri" pitchFamily="34" charset="0"/>
              </a:rPr>
              <a:t>Как работает</a:t>
            </a:r>
            <a:endParaRPr lang="ru-RU" sz="8800" b="1" dirty="0">
              <a:latin typeface="Calibri" pitchFamily="34" charset="0"/>
            </a:endParaRPr>
          </a:p>
        </p:txBody>
      </p:sp>
      <mc:AlternateContent xmlns:mc="http://schemas.openxmlformats.org/markup-compatibility/2006">
        <mc:Choice xmlns:cx="http://schemas.microsoft.com/office/drawing/2014/chartex" Requires="cx">
          <p:graphicFrame>
            <p:nvGraphicFramePr>
              <p:cNvPr id="21" name="Диаграмма 20"/>
              <p:cNvGraphicFramePr/>
              <p:nvPr>
                <p:extLst>
                  <p:ext uri="{D42A27DB-BD31-4B8C-83A1-F6EECF244321}">
                    <p14:modId xmlns:p14="http://schemas.microsoft.com/office/powerpoint/2010/main" val="4208275769"/>
                  </p:ext>
                </p:extLst>
              </p:nvPr>
            </p:nvGraphicFramePr>
            <p:xfrm>
              <a:off x="1236363" y="1923947"/>
              <a:ext cx="4238696" cy="3327263"/>
            </p:xfrm>
            <a:graphic>
              <a:graphicData uri="http://schemas.microsoft.com/office/drawing/2014/chartex">
                <c:chart xmlns:c="http://schemas.openxmlformats.org/drawingml/2006/chart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1" name="Диаграмма 20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6363" y="1923947"/>
                <a:ext cx="4238696" cy="3327263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Прямоугольник 21"/>
          <p:cNvSpPr/>
          <p:nvPr/>
        </p:nvSpPr>
        <p:spPr>
          <a:xfrm>
            <a:off x="6557901" y="4077806"/>
            <a:ext cx="2213810" cy="1215190"/>
          </a:xfrm>
          <a:prstGeom prst="rect">
            <a:avLst/>
          </a:prstGeom>
          <a:solidFill>
            <a:srgbClr val="70B1F8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  <a:latin typeface="Calibri" pitchFamily="34" charset="0"/>
              </a:rPr>
              <a:t>ПРОРЕКТОР ПО УЧЕБНОЙ РАБОТЕ</a:t>
            </a:r>
            <a:endParaRPr lang="ru-RU" dirty="0">
              <a:solidFill>
                <a:schemeClr val="tx1"/>
              </a:solidFill>
              <a:latin typeface="Calibri" pitchFamily="34" charset="0"/>
            </a:endParaRPr>
          </a:p>
        </p:txBody>
      </p:sp>
      <p:sp>
        <p:nvSpPr>
          <p:cNvPr id="23" name="Прямоугольник 22"/>
          <p:cNvSpPr/>
          <p:nvPr/>
        </p:nvSpPr>
        <p:spPr>
          <a:xfrm>
            <a:off x="9854554" y="1875727"/>
            <a:ext cx="1022685" cy="3417269"/>
          </a:xfrm>
          <a:prstGeom prst="rect">
            <a:avLst/>
          </a:prstGeom>
          <a:solidFill>
            <a:srgbClr val="70B1F8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ru-RU" sz="2800" dirty="0" smtClean="0">
                <a:solidFill>
                  <a:schemeClr val="tx1"/>
                </a:solidFill>
                <a:latin typeface="Calibri" pitchFamily="34" charset="0"/>
              </a:rPr>
              <a:t>РЕШЕНИЕ</a:t>
            </a:r>
            <a:endParaRPr lang="ru-RU" sz="2800" dirty="0">
              <a:solidFill>
                <a:schemeClr val="tx1"/>
              </a:solidFill>
              <a:latin typeface="Calibri" pitchFamily="34" charset="0"/>
            </a:endParaRPr>
          </a:p>
        </p:txBody>
      </p:sp>
      <p:sp>
        <p:nvSpPr>
          <p:cNvPr id="24" name="Прямоугольник 23"/>
          <p:cNvSpPr/>
          <p:nvPr/>
        </p:nvSpPr>
        <p:spPr>
          <a:xfrm>
            <a:off x="6557901" y="1863695"/>
            <a:ext cx="2213810" cy="1792705"/>
          </a:xfrm>
          <a:prstGeom prst="rect">
            <a:avLst/>
          </a:prstGeom>
          <a:solidFill>
            <a:srgbClr val="70B1F8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  <a:latin typeface="Calibri" pitchFamily="34" charset="0"/>
              </a:rPr>
              <a:t>РЕКОМЕНДАЦИИ НА ОСНОВЕ РАЗБРОСА ПОКАЗАТЕЛЕЙ ПО КАЖДОМУ КРИТЕРИЮ</a:t>
            </a:r>
            <a:endParaRPr lang="ru-RU" dirty="0">
              <a:solidFill>
                <a:schemeClr val="tx1"/>
              </a:solidFill>
              <a:latin typeface="Calibri" pitchFamily="34" charset="0"/>
            </a:endParaRPr>
          </a:p>
        </p:txBody>
      </p:sp>
      <p:cxnSp>
        <p:nvCxnSpPr>
          <p:cNvPr id="31" name="Прямая со стрелкой 30"/>
          <p:cNvCxnSpPr/>
          <p:nvPr/>
        </p:nvCxnSpPr>
        <p:spPr>
          <a:xfrm>
            <a:off x="5740638" y="2902477"/>
            <a:ext cx="370198" cy="8966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 стрелкой 31"/>
          <p:cNvCxnSpPr/>
          <p:nvPr/>
        </p:nvCxnSpPr>
        <p:spPr>
          <a:xfrm>
            <a:off x="5831381" y="4676435"/>
            <a:ext cx="370198" cy="8966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 стрелкой 32"/>
          <p:cNvCxnSpPr/>
          <p:nvPr/>
        </p:nvCxnSpPr>
        <p:spPr>
          <a:xfrm>
            <a:off x="9200224" y="4667469"/>
            <a:ext cx="370198" cy="8966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0688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2803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507</TotalTime>
  <Words>289</Words>
  <Application>Microsoft Office PowerPoint</Application>
  <PresentationFormat>Широкоэкранный</PresentationFormat>
  <Paragraphs>65</Paragraphs>
  <Slides>19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4" baseType="lpstr">
      <vt:lpstr>Arial</vt:lpstr>
      <vt:lpstr>Calibri</vt:lpstr>
      <vt:lpstr>Trebuchet MS</vt:lpstr>
      <vt:lpstr>Tw Cen MT</vt:lpstr>
      <vt:lpstr>Контур</vt:lpstr>
      <vt:lpstr>Команда mandragora  ИНТЕЛЛЕКТУАЛЬНАЯ СИСТЕМА  ОЦЕНКИ КАЧЕСТВА  ОБРАЗОВАТЕЛЬНЫХ ПРОГРАММ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Как работает</vt:lpstr>
      <vt:lpstr>Как работает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команда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Idannr</dc:creator>
  <cp:lastModifiedBy>Пользователь Windows</cp:lastModifiedBy>
  <cp:revision>50</cp:revision>
  <dcterms:created xsi:type="dcterms:W3CDTF">2020-06-20T09:13:27Z</dcterms:created>
  <dcterms:modified xsi:type="dcterms:W3CDTF">2020-06-21T05:40:54Z</dcterms:modified>
</cp:coreProperties>
</file>

<file path=docProps/thumbnail.jpeg>
</file>